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Roboto" panose="02000000000000000000" pitchFamily="2" charset="0"/>
      <p:regular r:id="rId24"/>
    </p:embeddedFont>
    <p:embeddedFont>
      <p:font typeface="Roboto Bold" panose="020B0604020202020204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.sv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12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sv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2.sv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548425" y="9745055"/>
            <a:ext cx="3145928" cy="0"/>
          </a:xfrm>
          <a:prstGeom prst="line">
            <a:avLst/>
          </a:prstGeom>
          <a:ln w="38100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4192035" y="8577200"/>
            <a:ext cx="6134531" cy="5388097"/>
            <a:chOff x="0" y="0"/>
            <a:chExt cx="1615679" cy="1419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5679" cy="1419087"/>
            </a:xfrm>
            <a:custGeom>
              <a:avLst/>
              <a:gdLst/>
              <a:ahLst/>
              <a:cxnLst/>
              <a:rect l="l" t="t" r="r" b="b"/>
              <a:pathLst>
                <a:path w="1615679" h="1419087">
                  <a:moveTo>
                    <a:pt x="126202" y="0"/>
                  </a:moveTo>
                  <a:lnTo>
                    <a:pt x="1489477" y="0"/>
                  </a:lnTo>
                  <a:cubicBezTo>
                    <a:pt x="1522947" y="0"/>
                    <a:pt x="1555047" y="13296"/>
                    <a:pt x="1578715" y="36964"/>
                  </a:cubicBezTo>
                  <a:cubicBezTo>
                    <a:pt x="1602383" y="60631"/>
                    <a:pt x="1615679" y="92731"/>
                    <a:pt x="1615679" y="126202"/>
                  </a:cubicBezTo>
                  <a:lnTo>
                    <a:pt x="1615679" y="1292885"/>
                  </a:lnTo>
                  <a:cubicBezTo>
                    <a:pt x="1615679" y="1362585"/>
                    <a:pt x="1559176" y="1419087"/>
                    <a:pt x="1489477" y="1419087"/>
                  </a:cubicBezTo>
                  <a:lnTo>
                    <a:pt x="126202" y="1419087"/>
                  </a:lnTo>
                  <a:cubicBezTo>
                    <a:pt x="92731" y="1419087"/>
                    <a:pt x="60631" y="1405791"/>
                    <a:pt x="36964" y="1382123"/>
                  </a:cubicBezTo>
                  <a:cubicBezTo>
                    <a:pt x="13296" y="1358456"/>
                    <a:pt x="0" y="1326356"/>
                    <a:pt x="0" y="1292885"/>
                  </a:cubicBezTo>
                  <a:lnTo>
                    <a:pt x="0" y="126202"/>
                  </a:lnTo>
                  <a:cubicBezTo>
                    <a:pt x="0" y="56503"/>
                    <a:pt x="56503" y="0"/>
                    <a:pt x="126202" y="0"/>
                  </a:cubicBezTo>
                  <a:close/>
                </a:path>
              </a:pathLst>
            </a:custGeom>
            <a:solidFill>
              <a:srgbClr val="FDDB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5679" cy="14571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57400" y="676598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01900" y="90392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328631" y="-6997141"/>
            <a:ext cx="6134531" cy="7655765"/>
            <a:chOff x="0" y="0"/>
            <a:chExt cx="1615679" cy="2016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15679" cy="2016333"/>
            </a:xfrm>
            <a:custGeom>
              <a:avLst/>
              <a:gdLst/>
              <a:ahLst/>
              <a:cxnLst/>
              <a:rect l="l" t="t" r="r" b="b"/>
              <a:pathLst>
                <a:path w="1615679" h="2016333">
                  <a:moveTo>
                    <a:pt x="126202" y="0"/>
                  </a:moveTo>
                  <a:lnTo>
                    <a:pt x="1489477" y="0"/>
                  </a:lnTo>
                  <a:cubicBezTo>
                    <a:pt x="1522947" y="0"/>
                    <a:pt x="1555047" y="13296"/>
                    <a:pt x="1578715" y="36964"/>
                  </a:cubicBezTo>
                  <a:cubicBezTo>
                    <a:pt x="1602383" y="60631"/>
                    <a:pt x="1615679" y="92731"/>
                    <a:pt x="1615679" y="126202"/>
                  </a:cubicBezTo>
                  <a:lnTo>
                    <a:pt x="1615679" y="1890131"/>
                  </a:lnTo>
                  <a:cubicBezTo>
                    <a:pt x="1615679" y="1959830"/>
                    <a:pt x="1559176" y="2016333"/>
                    <a:pt x="1489477" y="2016333"/>
                  </a:cubicBezTo>
                  <a:lnTo>
                    <a:pt x="126202" y="2016333"/>
                  </a:lnTo>
                  <a:cubicBezTo>
                    <a:pt x="56503" y="2016333"/>
                    <a:pt x="0" y="1959830"/>
                    <a:pt x="0" y="1890131"/>
                  </a:cubicBezTo>
                  <a:lnTo>
                    <a:pt x="0" y="126202"/>
                  </a:lnTo>
                  <a:cubicBezTo>
                    <a:pt x="0" y="56503"/>
                    <a:pt x="56503" y="0"/>
                    <a:pt x="126202" y="0"/>
                  </a:cubicBezTo>
                  <a:close/>
                </a:path>
              </a:pathLst>
            </a:custGeom>
            <a:solidFill>
              <a:srgbClr val="BA3B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15679" cy="2054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2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75207" y="1774444"/>
            <a:ext cx="14537585" cy="467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5"/>
              </a:lnSpc>
            </a:pPr>
            <a:r>
              <a:rPr lang="en-US" sz="8350" b="1">
                <a:solidFill>
                  <a:srgbClr val="545454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Xây dựng hệ thống thu phí gửi xe tự động ứng dụng công nghệ học máy</a:t>
            </a:r>
          </a:p>
          <a:p>
            <a:pPr algn="ctr">
              <a:lnSpc>
                <a:spcPts val="9185"/>
              </a:lnSpc>
            </a:pPr>
            <a:endParaRPr lang="en-US" sz="8350" b="1">
              <a:solidFill>
                <a:srgbClr val="545454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1776" y="5731540"/>
            <a:ext cx="11325317" cy="50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Chuyên ngành: Kỹ thuật phần mềm</a:t>
            </a:r>
            <a:r>
              <a:rPr lang="en-US" sz="2800">
                <a:solidFill>
                  <a:srgbClr val="BA3B6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02342" y="6237826"/>
            <a:ext cx="11325317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Giảng viên hướng dẫn:</a:t>
            </a:r>
            <a:r>
              <a:rPr lang="en-US" sz="28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Ks. Nguyễn Trọng Hiếu</a:t>
            </a: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Nhóm 16:</a:t>
            </a:r>
          </a:p>
        </p:txBody>
      </p:sp>
      <p:sp>
        <p:nvSpPr>
          <p:cNvPr id="18" name="Freeform 17"/>
          <p:cNvSpPr/>
          <p:nvPr/>
        </p:nvSpPr>
        <p:spPr>
          <a:xfrm>
            <a:off x="-1065018" y="-272101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6"/>
          <p:cNvSpPr txBox="1"/>
          <p:nvPr/>
        </p:nvSpPr>
        <p:spPr>
          <a:xfrm>
            <a:off x="3009900" y="7353300"/>
            <a:ext cx="7538720" cy="1508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imes New Roman" panose="02020603050405020304" charset="0"/>
                <a:ea typeface="Roboto Bold" panose="02000000000000000000"/>
                <a:cs typeface="Times New Roman" panose="02020603050405020304" charset="0"/>
                <a:sym typeface="Roboto Bold" panose="02000000000000000000"/>
              </a:rPr>
              <a:t>2212375 - Triệu Quang Học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imes New Roman" panose="02020603050405020304" charset="0"/>
                <a:ea typeface="Roboto Bold" panose="02000000000000000000"/>
                <a:cs typeface="Times New Roman" panose="02020603050405020304" charset="0"/>
                <a:sym typeface="Roboto Bold" panose="02000000000000000000"/>
              </a:rPr>
              <a:t>2212343 - Đinh Lâm Gia Bảo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Times New Roman" panose="02020603050405020304" charset="0"/>
                <a:ea typeface="Roboto Bold" panose="02000000000000000000"/>
                <a:cs typeface="Times New Roman" panose="02020603050405020304" charset="0"/>
                <a:sym typeface="Roboto Bold" panose="02000000000000000000"/>
              </a:rPr>
              <a:t>2100011 - Nguyễn Đoan Trang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25446" y="1296260"/>
            <a:ext cx="12089329" cy="8838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Sau 100 epochs, mô hình đã cho thấy hiệu suất vượt trội.</a:t>
            </a:r>
          </a:p>
          <a:p>
            <a:pPr marL="596265" lvl="1" indent="-298450" algn="just">
              <a:lnSpc>
                <a:spcPts val="386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Về Độ sai sót (Loss): Tất cả các chỉ số loss (box_loss, cls_loss) trên cả tập train và val đều giảm đều và ổn định, cho thấy mô hình đã hội tụ tốt và không có dấu hiệu của việc quá khớp (overfitting).</a:t>
            </a:r>
          </a:p>
          <a:p>
            <a:pPr marL="596265" lvl="1" indent="-298450" algn="just">
              <a:lnSpc>
                <a:spcPts val="386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Về Độ chính xác (Metrics): Các chỉ số đánh giá hiệu suất đạt kết quả rất cao:</a:t>
            </a:r>
          </a:p>
          <a:p>
            <a:pPr algn="just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  – mAP50 (IoU=0.50): Đạt 0.995 (99.5%), một con số gần như hoàn hảo, cho thấy mô hình nhận diện cực kỳ chính xác ở điều kiện tiêu chuẩn.</a:t>
            </a:r>
          </a:p>
          <a:p>
            <a:pPr algn="just">
              <a:lnSpc>
                <a:spcPts val="3865"/>
              </a:lnSpc>
              <a:spcBef>
                <a:spcPct val="0"/>
              </a:spcBef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   – mAP50-95: Đạt 0.951 (95.1%), một kết quả xuất sắc, chứng tỏ mô hình vẫn duy trì độ chính xác cao ngay cả ở những tiêu chí đánh giá khắt khe hơn.</a:t>
            </a:r>
          </a:p>
          <a:p>
            <a:pPr marL="596265" lvl="1" indent="-298450" algn="just">
              <a:lnSpc>
                <a:spcPts val="386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Ma trận Nhầm lẫn (Confusion Matrix): Kết quả cho thấy mô hình có độ tin cậy cao, với tỷ lệ dự đoán đúng lớp license_plate là 100% và không tạo ra bất kỳ dự đoán dương tính giả nào. Tỷ lệ bỏ sót mục tiêu (nhầm với background) là rất thấp.</a:t>
            </a:r>
          </a:p>
          <a:p>
            <a:pPr marL="596265" lvl="1" indent="-298450" algn="just">
              <a:lnSpc>
                <a:spcPts val="3865"/>
              </a:lnSpc>
              <a:spcBef>
                <a:spcPct val="0"/>
              </a:spcBef>
              <a:buFont typeface="Arial" panose="020B0604020202020204"/>
              <a:buChar char="•"/>
            </a:pPr>
            <a:r>
              <a:rPr lang="en-US" sz="276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Kiểm tra Trực quan: Việc kiểm tra kết quả dự đoán trên các lô ảnh kiểm thử (val_batch) cho thấy mô hình có khả năng định vị chính xác và bao bọc biển số một cách hoàn hảo, trùng khớp gần như tuyệt đối với nhãn gốc.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64621" y="1743774"/>
            <a:ext cx="14954282" cy="7514526"/>
          </a:xfrm>
          <a:custGeom>
            <a:avLst/>
            <a:gdLst/>
            <a:ahLst/>
            <a:cxnLst/>
            <a:rect l="l" t="t" r="r" b="b"/>
            <a:pathLst>
              <a:path w="14954282" h="7514526">
                <a:moveTo>
                  <a:pt x="0" y="0"/>
                </a:moveTo>
                <a:lnTo>
                  <a:pt x="14954281" y="0"/>
                </a:lnTo>
                <a:lnTo>
                  <a:pt x="14954281" y="7514526"/>
                </a:lnTo>
                <a:lnTo>
                  <a:pt x="0" y="75145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0543" y="2227453"/>
            <a:ext cx="8704618" cy="5832094"/>
          </a:xfrm>
          <a:custGeom>
            <a:avLst/>
            <a:gdLst/>
            <a:ahLst/>
            <a:cxnLst/>
            <a:rect l="l" t="t" r="r" b="b"/>
            <a:pathLst>
              <a:path w="8704618" h="5832094">
                <a:moveTo>
                  <a:pt x="0" y="0"/>
                </a:moveTo>
                <a:lnTo>
                  <a:pt x="8704618" y="0"/>
                </a:lnTo>
                <a:lnTo>
                  <a:pt x="8704618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307707" y="2229681"/>
            <a:ext cx="8717556" cy="5829866"/>
          </a:xfrm>
          <a:custGeom>
            <a:avLst/>
            <a:gdLst/>
            <a:ahLst/>
            <a:cxnLst/>
            <a:rect l="l" t="t" r="r" b="b"/>
            <a:pathLst>
              <a:path w="8717556" h="5829866">
                <a:moveTo>
                  <a:pt x="0" y="0"/>
                </a:moveTo>
                <a:lnTo>
                  <a:pt x="8717557" y="0"/>
                </a:lnTo>
                <a:lnTo>
                  <a:pt x="8717557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2275" y="2226340"/>
            <a:ext cx="8691725" cy="5834320"/>
          </a:xfrm>
          <a:custGeom>
            <a:avLst/>
            <a:gdLst/>
            <a:ahLst/>
            <a:cxnLst/>
            <a:rect l="l" t="t" r="r" b="b"/>
            <a:pathLst>
              <a:path w="8691725" h="5834320">
                <a:moveTo>
                  <a:pt x="0" y="0"/>
                </a:moveTo>
                <a:lnTo>
                  <a:pt x="8691725" y="0"/>
                </a:lnTo>
                <a:lnTo>
                  <a:pt x="8691725" y="5834320"/>
                </a:lnTo>
                <a:lnTo>
                  <a:pt x="0" y="5834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419177" y="2228567"/>
            <a:ext cx="8717556" cy="5829866"/>
          </a:xfrm>
          <a:custGeom>
            <a:avLst/>
            <a:gdLst/>
            <a:ahLst/>
            <a:cxnLst/>
            <a:rect l="l" t="t" r="r" b="b"/>
            <a:pathLst>
              <a:path w="8717556" h="5829866">
                <a:moveTo>
                  <a:pt x="0" y="0"/>
                </a:moveTo>
                <a:lnTo>
                  <a:pt x="8717556" y="0"/>
                </a:lnTo>
                <a:lnTo>
                  <a:pt x="871755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48856" y="2158165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01287" y="2166598"/>
            <a:ext cx="8003003" cy="5962237"/>
          </a:xfrm>
          <a:custGeom>
            <a:avLst/>
            <a:gdLst/>
            <a:ahLst/>
            <a:cxnLst/>
            <a:rect l="l" t="t" r="r" b="b"/>
            <a:pathLst>
              <a:path w="8003003" h="5962237">
                <a:moveTo>
                  <a:pt x="0" y="0"/>
                </a:moveTo>
                <a:lnTo>
                  <a:pt x="8003003" y="0"/>
                </a:lnTo>
                <a:lnTo>
                  <a:pt x="8003003" y="5962237"/>
                </a:lnTo>
                <a:lnTo>
                  <a:pt x="0" y="59622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463392" y="1049178"/>
            <a:ext cx="8804844" cy="8860220"/>
          </a:xfrm>
          <a:custGeom>
            <a:avLst/>
            <a:gdLst/>
            <a:ahLst/>
            <a:cxnLst/>
            <a:rect l="l" t="t" r="r" b="b"/>
            <a:pathLst>
              <a:path w="8804844" h="8860220">
                <a:moveTo>
                  <a:pt x="0" y="0"/>
                </a:moveTo>
                <a:lnTo>
                  <a:pt x="8804844" y="0"/>
                </a:lnTo>
                <a:lnTo>
                  <a:pt x="8804844" y="8860220"/>
                </a:lnTo>
                <a:lnTo>
                  <a:pt x="0" y="88602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581205" y="1573831"/>
            <a:ext cx="8569218" cy="8229172"/>
          </a:xfrm>
          <a:custGeom>
            <a:avLst/>
            <a:gdLst/>
            <a:ahLst/>
            <a:cxnLst/>
            <a:rect l="l" t="t" r="r" b="b"/>
            <a:pathLst>
              <a:path w="8569218" h="8229172">
                <a:moveTo>
                  <a:pt x="0" y="0"/>
                </a:moveTo>
                <a:lnTo>
                  <a:pt x="8569218" y="0"/>
                </a:lnTo>
                <a:lnTo>
                  <a:pt x="8569218" y="8229171"/>
                </a:lnTo>
                <a:lnTo>
                  <a:pt x="0" y="8229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31" b="-21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089771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09992" y="1940414"/>
            <a:ext cx="8943567" cy="6774752"/>
          </a:xfrm>
          <a:custGeom>
            <a:avLst/>
            <a:gdLst/>
            <a:ahLst/>
            <a:cxnLst/>
            <a:rect l="l" t="t" r="r" b="b"/>
            <a:pathLst>
              <a:path w="8943567" h="6774752">
                <a:moveTo>
                  <a:pt x="0" y="0"/>
                </a:moveTo>
                <a:lnTo>
                  <a:pt x="8943567" y="0"/>
                </a:lnTo>
                <a:lnTo>
                  <a:pt x="8943567" y="6774752"/>
                </a:lnTo>
                <a:lnTo>
                  <a:pt x="0" y="67747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81141" y="2115255"/>
            <a:ext cx="8599232" cy="6599910"/>
          </a:xfrm>
          <a:custGeom>
            <a:avLst/>
            <a:gdLst/>
            <a:ahLst/>
            <a:cxnLst/>
            <a:rect l="l" t="t" r="r" b="b"/>
            <a:pathLst>
              <a:path w="8599232" h="6599910">
                <a:moveTo>
                  <a:pt x="0" y="0"/>
                </a:moveTo>
                <a:lnTo>
                  <a:pt x="8599232" y="0"/>
                </a:lnTo>
                <a:lnTo>
                  <a:pt x="8599232" y="6599911"/>
                </a:lnTo>
                <a:lnTo>
                  <a:pt x="0" y="65999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Mô hình học máy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20160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851868" y="1920039"/>
            <a:ext cx="14862301" cy="7338261"/>
          </a:xfrm>
          <a:custGeom>
            <a:avLst/>
            <a:gdLst/>
            <a:ahLst/>
            <a:cxnLst/>
            <a:rect l="l" t="t" r="r" b="b"/>
            <a:pathLst>
              <a:path w="14862301" h="7338261">
                <a:moveTo>
                  <a:pt x="0" y="0"/>
                </a:moveTo>
                <a:lnTo>
                  <a:pt x="14862301" y="0"/>
                </a:lnTo>
                <a:lnTo>
                  <a:pt x="14862301" y="7338261"/>
                </a:lnTo>
                <a:lnTo>
                  <a:pt x="0" y="73382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III. Kết nối Camera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728765" y="104917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363159" y="1233974"/>
            <a:ext cx="11561683" cy="8468933"/>
          </a:xfrm>
          <a:custGeom>
            <a:avLst/>
            <a:gdLst/>
            <a:ahLst/>
            <a:cxnLst/>
            <a:rect l="l" t="t" r="r" b="b"/>
            <a:pathLst>
              <a:path w="11561683" h="8468933">
                <a:moveTo>
                  <a:pt x="0" y="0"/>
                </a:moveTo>
                <a:lnTo>
                  <a:pt x="11561682" y="0"/>
                </a:lnTo>
                <a:lnTo>
                  <a:pt x="11561682" y="8468932"/>
                </a:lnTo>
                <a:lnTo>
                  <a:pt x="0" y="8468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Kết nối Camera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535" y="9310861"/>
            <a:ext cx="18258465" cy="1952277"/>
            <a:chOff x="0" y="0"/>
            <a:chExt cx="6176320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76320" cy="660400"/>
            </a:xfrm>
            <a:custGeom>
              <a:avLst/>
              <a:gdLst/>
              <a:ahLst/>
              <a:cxnLst/>
              <a:rect l="l" t="t" r="r" b="b"/>
              <a:pathLst>
                <a:path w="6176320" h="660400">
                  <a:moveTo>
                    <a:pt x="605186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51860" y="0"/>
                  </a:lnTo>
                  <a:cubicBezTo>
                    <a:pt x="6120440" y="0"/>
                    <a:pt x="6176320" y="55880"/>
                    <a:pt x="6176320" y="124460"/>
                  </a:cubicBezTo>
                  <a:lnTo>
                    <a:pt x="6176320" y="535940"/>
                  </a:lnTo>
                  <a:cubicBezTo>
                    <a:pt x="6176320" y="604520"/>
                    <a:pt x="6120440" y="660400"/>
                    <a:pt x="6051860" y="660400"/>
                  </a:cubicBezTo>
                  <a:close/>
                </a:path>
              </a:pathLst>
            </a:custGeom>
            <a:solidFill>
              <a:srgbClr val="FDDB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38844" y="533609"/>
            <a:ext cx="8310383" cy="9457050"/>
          </a:xfrm>
          <a:custGeom>
            <a:avLst/>
            <a:gdLst/>
            <a:ahLst/>
            <a:cxnLst/>
            <a:rect l="l" t="t" r="r" b="b"/>
            <a:pathLst>
              <a:path w="8310383" h="9457050">
                <a:moveTo>
                  <a:pt x="0" y="0"/>
                </a:moveTo>
                <a:lnTo>
                  <a:pt x="8310383" y="0"/>
                </a:lnTo>
                <a:lnTo>
                  <a:pt x="8310383" y="9457050"/>
                </a:lnTo>
                <a:lnTo>
                  <a:pt x="0" y="945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743237" y="4257754"/>
            <a:ext cx="6757848" cy="2283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35"/>
              </a:lnSpc>
            </a:pPr>
            <a:r>
              <a:rPr lang="en-US" sz="6950" b="1" spc="-208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Mô hình phát triển hệ thống</a:t>
            </a:r>
          </a:p>
        </p:txBody>
      </p:sp>
      <p:sp>
        <p:nvSpPr>
          <p:cNvPr id="8" name="Freeform 8"/>
          <p:cNvSpPr/>
          <p:nvPr/>
        </p:nvSpPr>
        <p:spPr>
          <a:xfrm>
            <a:off x="9775444" y="-230807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6714169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20160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519188" y="1573831"/>
            <a:ext cx="11249625" cy="8226288"/>
          </a:xfrm>
          <a:custGeom>
            <a:avLst/>
            <a:gdLst/>
            <a:ahLst/>
            <a:cxnLst/>
            <a:rect l="l" t="t" r="r" b="b"/>
            <a:pathLst>
              <a:path w="11249625" h="8226288">
                <a:moveTo>
                  <a:pt x="0" y="0"/>
                </a:moveTo>
                <a:lnTo>
                  <a:pt x="11249624" y="0"/>
                </a:lnTo>
                <a:lnTo>
                  <a:pt x="11249624" y="8226288"/>
                </a:lnTo>
                <a:lnTo>
                  <a:pt x="0" y="8226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Kết nối Camera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420160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38796" y="6951732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086600" y="-33278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II. Kết nối Camera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A3103-58E4-9CFD-0040-E48B51C05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800" y="1787536"/>
            <a:ext cx="12344400" cy="8069757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1FC49E6F-D3B0-F10F-C8E4-D524E0FD000A}"/>
              </a:ext>
            </a:extLst>
          </p:cNvPr>
          <p:cNvSpPr txBox="1"/>
          <p:nvPr/>
        </p:nvSpPr>
        <p:spPr>
          <a:xfrm>
            <a:off x="381000" y="4709031"/>
            <a:ext cx="4394620" cy="1237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Tích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hợp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model </a:t>
            </a: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học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máy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với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Camera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4267" y="1842930"/>
            <a:ext cx="9779466" cy="6601139"/>
          </a:xfrm>
          <a:custGeom>
            <a:avLst/>
            <a:gdLst/>
            <a:ahLst/>
            <a:cxnLst/>
            <a:rect l="l" t="t" r="r" b="b"/>
            <a:pathLst>
              <a:path w="9779466" h="6601139">
                <a:moveTo>
                  <a:pt x="0" y="0"/>
                </a:moveTo>
                <a:lnTo>
                  <a:pt x="9779466" y="0"/>
                </a:lnTo>
                <a:lnTo>
                  <a:pt x="9779466" y="6601140"/>
                </a:lnTo>
                <a:lnTo>
                  <a:pt x="0" y="6601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60900" y="4451350"/>
            <a:ext cx="779573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Xin cảm ơn!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710123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535" y="9310861"/>
            <a:ext cx="18258465" cy="1952277"/>
            <a:chOff x="0" y="0"/>
            <a:chExt cx="6176320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76320" cy="660400"/>
            </a:xfrm>
            <a:custGeom>
              <a:avLst/>
              <a:gdLst/>
              <a:ahLst/>
              <a:cxnLst/>
              <a:rect l="l" t="t" r="r" b="b"/>
              <a:pathLst>
                <a:path w="6176320" h="660400">
                  <a:moveTo>
                    <a:pt x="605186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51860" y="0"/>
                  </a:lnTo>
                  <a:cubicBezTo>
                    <a:pt x="6120440" y="0"/>
                    <a:pt x="6176320" y="55880"/>
                    <a:pt x="6176320" y="124460"/>
                  </a:cubicBezTo>
                  <a:lnTo>
                    <a:pt x="6176320" y="535940"/>
                  </a:lnTo>
                  <a:cubicBezTo>
                    <a:pt x="6176320" y="604520"/>
                    <a:pt x="6120440" y="660400"/>
                    <a:pt x="6051860" y="660400"/>
                  </a:cubicBezTo>
                  <a:close/>
                </a:path>
              </a:pathLst>
            </a:custGeom>
            <a:solidFill>
              <a:srgbClr val="FDDB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380389" y="-101655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718661" y="29338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23284" y="619069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479926" y="3382673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26072" y="4934880"/>
            <a:ext cx="3881552" cy="3876700"/>
          </a:xfrm>
          <a:custGeom>
            <a:avLst/>
            <a:gdLst/>
            <a:ahLst/>
            <a:cxnLst/>
            <a:rect l="l" t="t" r="r" b="b"/>
            <a:pathLst>
              <a:path w="3881552" h="3876700">
                <a:moveTo>
                  <a:pt x="0" y="0"/>
                </a:moveTo>
                <a:lnTo>
                  <a:pt x="3881552" y="0"/>
                </a:lnTo>
                <a:lnTo>
                  <a:pt x="3881552" y="3876700"/>
                </a:lnTo>
                <a:lnTo>
                  <a:pt x="0" y="387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950549" y="4934880"/>
            <a:ext cx="3881552" cy="3876700"/>
          </a:xfrm>
          <a:custGeom>
            <a:avLst/>
            <a:gdLst/>
            <a:ahLst/>
            <a:cxnLst/>
            <a:rect l="l" t="t" r="r" b="b"/>
            <a:pathLst>
              <a:path w="3881552" h="3876700">
                <a:moveTo>
                  <a:pt x="0" y="0"/>
                </a:moveTo>
                <a:lnTo>
                  <a:pt x="3881552" y="0"/>
                </a:lnTo>
                <a:lnTo>
                  <a:pt x="3881552" y="3876700"/>
                </a:lnTo>
                <a:lnTo>
                  <a:pt x="0" y="387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375026" y="4934880"/>
            <a:ext cx="3881552" cy="3876700"/>
          </a:xfrm>
          <a:custGeom>
            <a:avLst/>
            <a:gdLst/>
            <a:ahLst/>
            <a:cxnLst/>
            <a:rect l="l" t="t" r="r" b="b"/>
            <a:pathLst>
              <a:path w="3881552" h="3876700">
                <a:moveTo>
                  <a:pt x="0" y="0"/>
                </a:moveTo>
                <a:lnTo>
                  <a:pt x="3881551" y="0"/>
                </a:lnTo>
                <a:lnTo>
                  <a:pt x="3881551" y="3876700"/>
                </a:lnTo>
                <a:lnTo>
                  <a:pt x="0" y="387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799502" y="4934880"/>
            <a:ext cx="3881552" cy="3876700"/>
          </a:xfrm>
          <a:custGeom>
            <a:avLst/>
            <a:gdLst/>
            <a:ahLst/>
            <a:cxnLst/>
            <a:rect l="l" t="t" r="r" b="b"/>
            <a:pathLst>
              <a:path w="3881552" h="3876700">
                <a:moveTo>
                  <a:pt x="0" y="0"/>
                </a:moveTo>
                <a:lnTo>
                  <a:pt x="3881552" y="0"/>
                </a:lnTo>
                <a:lnTo>
                  <a:pt x="3881552" y="3876700"/>
                </a:lnTo>
                <a:lnTo>
                  <a:pt x="0" y="387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11882" y="6525505"/>
            <a:ext cx="2603512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Thiết kế: Hệ thống, giao diện, CSDL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3B3B3B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19203" y="5185925"/>
            <a:ext cx="2603512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Phân tích yêu cầu và chức năng cần thiết của hệ thống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 b="1">
              <a:solidFill>
                <a:srgbClr val="3B3B3B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43680" y="5454091"/>
            <a:ext cx="2858812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5"/>
              </a:lnSpc>
              <a:spcBef>
                <a:spcPct val="0"/>
              </a:spcBef>
            </a:pPr>
            <a:r>
              <a:rPr lang="en-US" sz="2125" b="1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Xây dựng hệ thống API</a:t>
            </a:r>
          </a:p>
          <a:p>
            <a:pPr marL="0" lvl="0" indent="0" algn="l">
              <a:lnSpc>
                <a:spcPts val="2975"/>
              </a:lnSpc>
              <a:spcBef>
                <a:spcPct val="0"/>
              </a:spcBef>
            </a:pPr>
            <a:endParaRPr lang="en-US" sz="2125" b="1">
              <a:solidFill>
                <a:srgbClr val="3B3B3B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75032" y="5471161"/>
            <a:ext cx="2881539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5"/>
              </a:lnSpc>
              <a:spcBef>
                <a:spcPct val="0"/>
              </a:spcBef>
            </a:pPr>
            <a:r>
              <a:rPr lang="en-US" sz="2125" b="1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Train mô hình học máy</a:t>
            </a:r>
          </a:p>
          <a:p>
            <a:pPr marL="0" lvl="0" indent="0" algn="l">
              <a:lnSpc>
                <a:spcPts val="2975"/>
              </a:lnSpc>
              <a:spcBef>
                <a:spcPct val="0"/>
              </a:spcBef>
            </a:pPr>
            <a:endParaRPr lang="en-US" sz="2125" b="1">
              <a:solidFill>
                <a:srgbClr val="3B3B3B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392633" y="5454091"/>
            <a:ext cx="2603512" cy="11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75"/>
              </a:lnSpc>
              <a:spcBef>
                <a:spcPct val="0"/>
              </a:spcBef>
            </a:pPr>
            <a:r>
              <a:rPr lang="en-US" sz="2125" b="1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Kết nối Camera với hệ thống website</a:t>
            </a:r>
          </a:p>
          <a:p>
            <a:pPr marL="0" lvl="0" indent="0" algn="l">
              <a:lnSpc>
                <a:spcPts val="2975"/>
              </a:lnSpc>
              <a:spcBef>
                <a:spcPct val="0"/>
              </a:spcBef>
            </a:pPr>
            <a:endParaRPr lang="en-US" sz="2125" b="1">
              <a:solidFill>
                <a:srgbClr val="3B3B3B"/>
              </a:solidFill>
              <a:latin typeface="Roboto Bold" panose="02000000000000000000"/>
              <a:ea typeface="Roboto Bold" panose="02000000000000000000"/>
              <a:cs typeface="Roboto Bold" panose="02000000000000000000"/>
              <a:sym typeface="Roboto Bold" panose="020000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9203" y="7797045"/>
            <a:ext cx="2603512" cy="40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2250">
                <a:solidFill>
                  <a:srgbClr val="3B3B3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Đã hoàn tất!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3680" y="7362705"/>
            <a:ext cx="260351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3B3B3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Đang thực hiện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46184" y="7362705"/>
            <a:ext cx="260351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3B3B3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Đang thực hiện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438522" y="7408425"/>
            <a:ext cx="2603512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endParaRPr/>
          </a:p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3B3B3B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Đang thực hiện</a:t>
            </a:r>
          </a:p>
        </p:txBody>
      </p:sp>
      <p:sp>
        <p:nvSpPr>
          <p:cNvPr id="17" name="Freeform 17"/>
          <p:cNvSpPr/>
          <p:nvPr/>
        </p:nvSpPr>
        <p:spPr>
          <a:xfrm>
            <a:off x="526072" y="3235821"/>
            <a:ext cx="3881552" cy="1474990"/>
          </a:xfrm>
          <a:custGeom>
            <a:avLst/>
            <a:gdLst/>
            <a:ahLst/>
            <a:cxnLst/>
            <a:rect l="l" t="t" r="r" b="b"/>
            <a:pathLst>
              <a:path w="3881552" h="1474990">
                <a:moveTo>
                  <a:pt x="0" y="0"/>
                </a:moveTo>
                <a:lnTo>
                  <a:pt x="3881552" y="0"/>
                </a:lnTo>
                <a:lnTo>
                  <a:pt x="3881552" y="1474990"/>
                </a:lnTo>
                <a:lnTo>
                  <a:pt x="0" y="147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950549" y="3235821"/>
            <a:ext cx="3881552" cy="1474990"/>
          </a:xfrm>
          <a:custGeom>
            <a:avLst/>
            <a:gdLst/>
            <a:ahLst/>
            <a:cxnLst/>
            <a:rect l="l" t="t" r="r" b="b"/>
            <a:pathLst>
              <a:path w="3881552" h="1474990">
                <a:moveTo>
                  <a:pt x="0" y="0"/>
                </a:moveTo>
                <a:lnTo>
                  <a:pt x="3881552" y="0"/>
                </a:lnTo>
                <a:lnTo>
                  <a:pt x="3881552" y="1474990"/>
                </a:lnTo>
                <a:lnTo>
                  <a:pt x="0" y="147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9375026" y="3235821"/>
            <a:ext cx="3881552" cy="1474990"/>
          </a:xfrm>
          <a:custGeom>
            <a:avLst/>
            <a:gdLst/>
            <a:ahLst/>
            <a:cxnLst/>
            <a:rect l="l" t="t" r="r" b="b"/>
            <a:pathLst>
              <a:path w="3881552" h="1474990">
                <a:moveTo>
                  <a:pt x="0" y="0"/>
                </a:moveTo>
                <a:lnTo>
                  <a:pt x="3881551" y="0"/>
                </a:lnTo>
                <a:lnTo>
                  <a:pt x="3881551" y="1474990"/>
                </a:lnTo>
                <a:lnTo>
                  <a:pt x="0" y="147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3799502" y="3235821"/>
            <a:ext cx="3881552" cy="1474990"/>
          </a:xfrm>
          <a:custGeom>
            <a:avLst/>
            <a:gdLst/>
            <a:ahLst/>
            <a:cxnLst/>
            <a:rect l="l" t="t" r="r" b="b"/>
            <a:pathLst>
              <a:path w="3881552" h="1474990">
                <a:moveTo>
                  <a:pt x="0" y="0"/>
                </a:moveTo>
                <a:lnTo>
                  <a:pt x="3881552" y="0"/>
                </a:lnTo>
                <a:lnTo>
                  <a:pt x="3881552" y="1474990"/>
                </a:lnTo>
                <a:lnTo>
                  <a:pt x="0" y="1474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111882" y="3622796"/>
            <a:ext cx="1824634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#1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536358" y="3622796"/>
            <a:ext cx="1824634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#2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60835" y="3622796"/>
            <a:ext cx="1824634" cy="62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#3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385312" y="3623749"/>
            <a:ext cx="1824634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spc="107">
                <a:solidFill>
                  <a:srgbClr val="3B3B3B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#4</a:t>
            </a:r>
          </a:p>
        </p:txBody>
      </p:sp>
      <p:sp>
        <p:nvSpPr>
          <p:cNvPr id="25" name="Freeform 25"/>
          <p:cNvSpPr/>
          <p:nvPr/>
        </p:nvSpPr>
        <p:spPr>
          <a:xfrm>
            <a:off x="7901353" y="3706863"/>
            <a:ext cx="313238" cy="453371"/>
          </a:xfrm>
          <a:custGeom>
            <a:avLst/>
            <a:gdLst/>
            <a:ahLst/>
            <a:cxnLst/>
            <a:rect l="l" t="t" r="r" b="b"/>
            <a:pathLst>
              <a:path w="313238" h="453371">
                <a:moveTo>
                  <a:pt x="0" y="0"/>
                </a:moveTo>
                <a:lnTo>
                  <a:pt x="313238" y="0"/>
                </a:lnTo>
                <a:lnTo>
                  <a:pt x="313238" y="453371"/>
                </a:lnTo>
                <a:lnTo>
                  <a:pt x="0" y="45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2325830" y="3706863"/>
            <a:ext cx="313238" cy="453371"/>
          </a:xfrm>
          <a:custGeom>
            <a:avLst/>
            <a:gdLst/>
            <a:ahLst/>
            <a:cxnLst/>
            <a:rect l="l" t="t" r="r" b="b"/>
            <a:pathLst>
              <a:path w="313238" h="453371">
                <a:moveTo>
                  <a:pt x="0" y="0"/>
                </a:moveTo>
                <a:lnTo>
                  <a:pt x="313238" y="0"/>
                </a:lnTo>
                <a:lnTo>
                  <a:pt x="313238" y="453371"/>
                </a:lnTo>
                <a:lnTo>
                  <a:pt x="0" y="45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6750307" y="3706863"/>
            <a:ext cx="313238" cy="453371"/>
          </a:xfrm>
          <a:custGeom>
            <a:avLst/>
            <a:gdLst/>
            <a:ahLst/>
            <a:cxnLst/>
            <a:rect l="l" t="t" r="r" b="b"/>
            <a:pathLst>
              <a:path w="313238" h="453371">
                <a:moveTo>
                  <a:pt x="0" y="0"/>
                </a:moveTo>
                <a:lnTo>
                  <a:pt x="313238" y="0"/>
                </a:lnTo>
                <a:lnTo>
                  <a:pt x="313238" y="453371"/>
                </a:lnTo>
                <a:lnTo>
                  <a:pt x="0" y="453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3477943" y="3768211"/>
            <a:ext cx="413344" cy="330675"/>
          </a:xfrm>
          <a:custGeom>
            <a:avLst/>
            <a:gdLst/>
            <a:ahLst/>
            <a:cxnLst/>
            <a:rect l="l" t="t" r="r" b="b"/>
            <a:pathLst>
              <a:path w="413344" h="330675">
                <a:moveTo>
                  <a:pt x="0" y="0"/>
                </a:moveTo>
                <a:lnTo>
                  <a:pt x="413343" y="0"/>
                </a:lnTo>
                <a:lnTo>
                  <a:pt x="413343" y="330675"/>
                </a:lnTo>
                <a:lnTo>
                  <a:pt x="0" y="3306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1028700" y="942975"/>
            <a:ext cx="6757848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35"/>
              </a:lnSpc>
            </a:pPr>
            <a:r>
              <a:rPr lang="en-US" sz="6950" b="1" spc="-208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Đánh giá mục tiêu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29535" y="9310861"/>
            <a:ext cx="18258465" cy="1952277"/>
            <a:chOff x="0" y="0"/>
            <a:chExt cx="6176320" cy="6604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176320" cy="660400"/>
            </a:xfrm>
            <a:custGeom>
              <a:avLst/>
              <a:gdLst/>
              <a:ahLst/>
              <a:cxnLst/>
              <a:rect l="l" t="t" r="r" b="b"/>
              <a:pathLst>
                <a:path w="6176320" h="660400">
                  <a:moveTo>
                    <a:pt x="605186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051860" y="0"/>
                  </a:lnTo>
                  <a:cubicBezTo>
                    <a:pt x="6120440" y="0"/>
                    <a:pt x="6176320" y="55880"/>
                    <a:pt x="6176320" y="124460"/>
                  </a:cubicBezTo>
                  <a:lnTo>
                    <a:pt x="6176320" y="535940"/>
                  </a:lnTo>
                  <a:cubicBezTo>
                    <a:pt x="6176320" y="604520"/>
                    <a:pt x="6120440" y="660400"/>
                    <a:pt x="6051860" y="660400"/>
                  </a:cubicBezTo>
                  <a:close/>
                </a:path>
              </a:pathLst>
            </a:custGeom>
            <a:solidFill>
              <a:srgbClr val="FDDB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Freeform 32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8057972" y="-255651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58897" y="0"/>
            <a:ext cx="0" cy="10328356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287939" y="2155664"/>
            <a:ext cx="12213146" cy="6934037"/>
          </a:xfrm>
          <a:custGeom>
            <a:avLst/>
            <a:gdLst/>
            <a:ahLst/>
            <a:cxnLst/>
            <a:rect l="l" t="t" r="r" b="b"/>
            <a:pathLst>
              <a:path w="12213146" h="6934037">
                <a:moveTo>
                  <a:pt x="0" y="0"/>
                </a:moveTo>
                <a:lnTo>
                  <a:pt x="12213146" y="0"/>
                </a:lnTo>
                <a:lnTo>
                  <a:pt x="12213146" y="6934037"/>
                </a:lnTo>
                <a:lnTo>
                  <a:pt x="0" y="69340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36" r="-59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36668" y="2155664"/>
            <a:ext cx="12515687" cy="6934037"/>
          </a:xfrm>
          <a:custGeom>
            <a:avLst/>
            <a:gdLst/>
            <a:ahLst/>
            <a:cxnLst/>
            <a:rect l="l" t="t" r="r" b="b"/>
            <a:pathLst>
              <a:path w="12515687" h="6934037">
                <a:moveTo>
                  <a:pt x="0" y="0"/>
                </a:moveTo>
                <a:lnTo>
                  <a:pt x="12515687" y="0"/>
                </a:lnTo>
                <a:lnTo>
                  <a:pt x="12515687" y="6934037"/>
                </a:lnTo>
                <a:lnTo>
                  <a:pt x="0" y="6934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316" r="-43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I. Giao diện - CSDL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780" y="4474845"/>
            <a:ext cx="402412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trang Đăng nhập/Đăng ký</a:t>
            </a:r>
          </a:p>
        </p:txBody>
      </p:sp>
      <p:sp>
        <p:nvSpPr>
          <p:cNvPr id="9" name="Freeform 9"/>
          <p:cNvSpPr/>
          <p:nvPr/>
        </p:nvSpPr>
        <p:spPr>
          <a:xfrm>
            <a:off x="-1395407" y="761860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681143" y="-2961464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658897" y="0"/>
            <a:ext cx="0" cy="10328356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53356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68460" y="2369785"/>
            <a:ext cx="13104313" cy="6732341"/>
          </a:xfrm>
          <a:custGeom>
            <a:avLst/>
            <a:gdLst/>
            <a:ahLst/>
            <a:cxnLst/>
            <a:rect l="l" t="t" r="r" b="b"/>
            <a:pathLst>
              <a:path w="13104313" h="6732341">
                <a:moveTo>
                  <a:pt x="0" y="0"/>
                </a:moveTo>
                <a:lnTo>
                  <a:pt x="13104312" y="0"/>
                </a:lnTo>
                <a:lnTo>
                  <a:pt x="13104312" y="6732340"/>
                </a:lnTo>
                <a:lnTo>
                  <a:pt x="0" y="6732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I. Giao diện - CSDL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9780" y="4474845"/>
            <a:ext cx="402412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trang chủ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Role: Student</a:t>
            </a:r>
          </a:p>
        </p:txBody>
      </p:sp>
      <p:sp>
        <p:nvSpPr>
          <p:cNvPr id="9" name="Freeform 9"/>
          <p:cNvSpPr/>
          <p:nvPr/>
        </p:nvSpPr>
        <p:spPr>
          <a:xfrm>
            <a:off x="-2057400" y="70447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218551" y="-232308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53356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57400" y="70447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18551" y="-232308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658897" y="0"/>
            <a:ext cx="0" cy="10328356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68460" y="2401998"/>
            <a:ext cx="12951957" cy="6652896"/>
          </a:xfrm>
          <a:custGeom>
            <a:avLst/>
            <a:gdLst/>
            <a:ahLst/>
            <a:cxnLst/>
            <a:rect l="l" t="t" r="r" b="b"/>
            <a:pathLst>
              <a:path w="12951957" h="6652896">
                <a:moveTo>
                  <a:pt x="0" y="0"/>
                </a:moveTo>
                <a:lnTo>
                  <a:pt x="12951957" y="0"/>
                </a:lnTo>
                <a:lnTo>
                  <a:pt x="12951957" y="6652896"/>
                </a:lnTo>
                <a:lnTo>
                  <a:pt x="0" y="6652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3" r="-1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I. Giao diện - CSDL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780" y="4474845"/>
            <a:ext cx="402412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diện trang chủ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Role: Admin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53356" y="704866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57400" y="70447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218551" y="-2323088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4658897" y="0"/>
            <a:ext cx="0" cy="10328356"/>
          </a:xfrm>
          <a:prstGeom prst="line">
            <a:avLst/>
          </a:prstGeom>
          <a:ln w="9525" cap="rnd">
            <a:solidFill>
              <a:srgbClr val="C8C8C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968460" y="2096175"/>
            <a:ext cx="13126921" cy="6678321"/>
          </a:xfrm>
          <a:custGeom>
            <a:avLst/>
            <a:gdLst/>
            <a:ahLst/>
            <a:cxnLst/>
            <a:rect l="l" t="t" r="r" b="b"/>
            <a:pathLst>
              <a:path w="13126921" h="6678321">
                <a:moveTo>
                  <a:pt x="0" y="0"/>
                </a:moveTo>
                <a:lnTo>
                  <a:pt x="13126920" y="0"/>
                </a:lnTo>
                <a:lnTo>
                  <a:pt x="13126920" y="6678320"/>
                </a:lnTo>
                <a:lnTo>
                  <a:pt x="0" y="66783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I. Giao diện - CSDL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9780" y="4474845"/>
            <a:ext cx="4024125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Giao </a:t>
            </a: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diện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Quản </a:t>
            </a:r>
            <a:r>
              <a:rPr lang="en-US" sz="3600" b="1" dirty="0" err="1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lý</a:t>
            </a:r>
            <a:r>
              <a:rPr lang="en-US" sz="3600" b="1" dirty="0">
                <a:solidFill>
                  <a:srgbClr val="000000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 Camera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55035" y="2094848"/>
            <a:ext cx="12377930" cy="7550537"/>
          </a:xfrm>
          <a:custGeom>
            <a:avLst/>
            <a:gdLst/>
            <a:ahLst/>
            <a:cxnLst/>
            <a:rect l="l" t="t" r="r" b="b"/>
            <a:pathLst>
              <a:path w="12377930" h="7550537">
                <a:moveTo>
                  <a:pt x="0" y="0"/>
                </a:moveTo>
                <a:lnTo>
                  <a:pt x="12377930" y="0"/>
                </a:lnTo>
                <a:lnTo>
                  <a:pt x="12377930" y="7550538"/>
                </a:lnTo>
                <a:lnTo>
                  <a:pt x="0" y="7550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I. Giao diện - CSDL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5434" y="1224263"/>
            <a:ext cx="560098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Lược đồ Diagram CSDL</a:t>
            </a:r>
          </a:p>
        </p:txBody>
      </p:sp>
      <p:sp>
        <p:nvSpPr>
          <p:cNvPr id="7" name="Freeform 7"/>
          <p:cNvSpPr/>
          <p:nvPr/>
        </p:nvSpPr>
        <p:spPr>
          <a:xfrm>
            <a:off x="-2569339" y="4194580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8" y="0"/>
                </a:lnTo>
                <a:lnTo>
                  <a:pt x="5138678" y="4419263"/>
                </a:lnTo>
                <a:lnTo>
                  <a:pt x="0" y="44192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244038" y="-2572064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31746" y="6807655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22735" y="3118159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2395555" y="7537421"/>
            <a:ext cx="5138677" cy="4419262"/>
          </a:xfrm>
          <a:custGeom>
            <a:avLst/>
            <a:gdLst/>
            <a:ahLst/>
            <a:cxnLst/>
            <a:rect l="l" t="t" r="r" b="b"/>
            <a:pathLst>
              <a:path w="5138677" h="4419262">
                <a:moveTo>
                  <a:pt x="0" y="0"/>
                </a:moveTo>
                <a:lnTo>
                  <a:pt x="5138677" y="0"/>
                </a:lnTo>
                <a:lnTo>
                  <a:pt x="5138677" y="4419262"/>
                </a:lnTo>
                <a:lnTo>
                  <a:pt x="0" y="4419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140338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714169" y="0"/>
            <a:ext cx="1573831" cy="1573831"/>
          </a:xfrm>
          <a:custGeom>
            <a:avLst/>
            <a:gdLst/>
            <a:ahLst/>
            <a:cxnLst/>
            <a:rect l="l" t="t" r="r" b="b"/>
            <a:pathLst>
              <a:path w="1573831" h="1573831">
                <a:moveTo>
                  <a:pt x="0" y="0"/>
                </a:moveTo>
                <a:lnTo>
                  <a:pt x="1573831" y="0"/>
                </a:lnTo>
                <a:lnTo>
                  <a:pt x="1573831" y="1573831"/>
                </a:lnTo>
                <a:lnTo>
                  <a:pt x="0" y="15738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958041" y="2470290"/>
            <a:ext cx="11301259" cy="2857500"/>
          </a:xfrm>
          <a:custGeom>
            <a:avLst/>
            <a:gdLst/>
            <a:ahLst/>
            <a:cxnLst/>
            <a:rect l="l" t="t" r="r" b="b"/>
            <a:pathLst>
              <a:path w="11301259" h="2857500">
                <a:moveTo>
                  <a:pt x="0" y="0"/>
                </a:moveTo>
                <a:lnTo>
                  <a:pt x="11301259" y="0"/>
                </a:lnTo>
                <a:lnTo>
                  <a:pt x="11301259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10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958041" y="5604995"/>
            <a:ext cx="11301259" cy="3983694"/>
          </a:xfrm>
          <a:custGeom>
            <a:avLst/>
            <a:gdLst/>
            <a:ahLst/>
            <a:cxnLst/>
            <a:rect l="l" t="t" r="r" b="b"/>
            <a:pathLst>
              <a:path w="11301259" h="3983694">
                <a:moveTo>
                  <a:pt x="0" y="0"/>
                </a:moveTo>
                <a:lnTo>
                  <a:pt x="11301259" y="0"/>
                </a:lnTo>
                <a:lnTo>
                  <a:pt x="11301259" y="3983694"/>
                </a:lnTo>
                <a:lnTo>
                  <a:pt x="0" y="39836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5434" y="2470290"/>
            <a:ext cx="3715377" cy="7118399"/>
          </a:xfrm>
          <a:custGeom>
            <a:avLst/>
            <a:gdLst/>
            <a:ahLst/>
            <a:cxnLst/>
            <a:rect l="l" t="t" r="r" b="b"/>
            <a:pathLst>
              <a:path w="3715377" h="7118399">
                <a:moveTo>
                  <a:pt x="0" y="0"/>
                </a:moveTo>
                <a:lnTo>
                  <a:pt x="3715376" y="0"/>
                </a:lnTo>
                <a:lnTo>
                  <a:pt x="3715376" y="7118399"/>
                </a:lnTo>
                <a:lnTo>
                  <a:pt x="0" y="71183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09992" y="426243"/>
            <a:ext cx="4579779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BA3B61"/>
                </a:solidFill>
                <a:latin typeface="Roboto Bold" panose="02000000000000000000"/>
                <a:ea typeface="Roboto Bold" panose="02000000000000000000"/>
                <a:cs typeface="Roboto Bold" panose="02000000000000000000"/>
                <a:sym typeface="Roboto Bold" panose="02000000000000000000"/>
              </a:rPr>
              <a:t>I. Giao diện - CSDL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434" y="1387640"/>
            <a:ext cx="5600981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Prisima Studio</a:t>
            </a:r>
          </a:p>
        </p:txBody>
      </p:sp>
      <p:sp>
        <p:nvSpPr>
          <p:cNvPr id="12" name="Freeform 12"/>
          <p:cNvSpPr/>
          <p:nvPr/>
        </p:nvSpPr>
        <p:spPr>
          <a:xfrm>
            <a:off x="4865745" y="-292718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549</Words>
  <Application>Microsoft Office PowerPoint</Application>
  <PresentationFormat>Custom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Times New Roman</vt:lpstr>
      <vt:lpstr>Arial</vt:lpstr>
      <vt:lpstr>Roboto</vt:lpstr>
      <vt:lpstr>Roboto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 lần 1</dc:title>
  <dc:creator/>
  <cp:lastModifiedBy>Quang Học</cp:lastModifiedBy>
  <cp:revision>3</cp:revision>
  <dcterms:created xsi:type="dcterms:W3CDTF">2006-08-16T00:00:00Z</dcterms:created>
  <dcterms:modified xsi:type="dcterms:W3CDTF">2025-10-29T05:09:27Z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C77091C1DFDC452BA29254D482B94C60_12</vt:lpwstr>
  </property>
  <property fmtid="{D5CDD505-2E9C-101B-9397-08002B2CF9AE}" pid="3" name="KSOProductBuildVer">
    <vt:lpwstr>1033-12.2.0.23131</vt:lpwstr>
  </property>
</Properties>
</file>